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62" r:id="rId3"/>
    <p:sldId id="265" r:id="rId4"/>
    <p:sldId id="264" r:id="rId5"/>
    <p:sldId id="267" r:id="rId6"/>
    <p:sldId id="269" r:id="rId7"/>
    <p:sldId id="273" r:id="rId8"/>
    <p:sldId id="270" r:id="rId9"/>
    <p:sldId id="274" r:id="rId10"/>
    <p:sldId id="271" r:id="rId11"/>
    <p:sldId id="275" r:id="rId12"/>
    <p:sldId id="272" r:id="rId13"/>
    <p:sldId id="276" r:id="rId14"/>
  </p:sldIdLst>
  <p:sldSz cx="9144000" cy="6858000" type="screen4x3"/>
  <p:notesSz cx="6724650" cy="987425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o-RO" dirty="0" smtClean="0"/>
              <a:t>%</a:t>
            </a:r>
            <a:r>
              <a:rPr lang="ro-RO" baseline="0" dirty="0" smtClean="0"/>
              <a:t> categorie clienti Farmexpert</a:t>
            </a:r>
            <a:endParaRPr lang="ro-RO" dirty="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1.6975308641975308E-2"/>
          <c:y val="0.17397402497545827"/>
          <c:w val="0.96604938271604934"/>
          <c:h val="0.61934244712119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Farmacii Independente</c:v>
                </c:pt>
              </c:strCache>
            </c:strRef>
          </c:tx>
          <c:spPr>
            <a:solidFill>
              <a:srgbClr val="92D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b="1">
                    <a:latin typeface="Trebuchet MS" panose="020B0603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YTD 2014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0.98159324079662047</c:v>
                </c:pt>
                <c:pt idx="1">
                  <c:v>0.98073217726396966</c:v>
                </c:pt>
                <c:pt idx="2">
                  <c:v>0.96787284409874896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Lanturi locale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b="1">
                    <a:latin typeface="Trebuchet MS" panose="020B0603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YTD 2014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1.3277006638503319E-2</c:v>
                </c:pt>
                <c:pt idx="1">
                  <c:v>1.7019910083493899E-2</c:v>
                </c:pt>
                <c:pt idx="2">
                  <c:v>2.9421711193777476E-2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Lanturi nationale</c:v>
                </c:pt>
              </c:strCache>
            </c:strRef>
          </c:tx>
          <c:spPr>
            <a:solidFill>
              <a:schemeClr val="accent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b="1">
                    <a:latin typeface="Trebuchet MS" panose="020B0603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YTD 2014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5.1297525648762825E-3</c:v>
                </c:pt>
                <c:pt idx="1">
                  <c:v>2.2479126525369298E-3</c:v>
                </c:pt>
                <c:pt idx="2">
                  <c:v>2.7054447074737909E-3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3839616"/>
        <c:axId val="82122368"/>
      </c:barChart>
      <c:catAx>
        <c:axId val="113839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rebuchet MS" panose="020B0603020202020204" pitchFamily="34" charset="0"/>
              </a:defRPr>
            </a:pPr>
            <a:endParaRPr lang="en-US"/>
          </a:p>
        </c:txPr>
        <c:crossAx val="82122368"/>
        <c:crosses val="autoZero"/>
        <c:auto val="1"/>
        <c:lblAlgn val="ctr"/>
        <c:lblOffset val="100"/>
        <c:noMultiLvlLbl val="0"/>
      </c:catAx>
      <c:valAx>
        <c:axId val="82122368"/>
        <c:scaling>
          <c:orientation val="minMax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1138396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>
              <a:latin typeface="Trebuchet MS" panose="020B0603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o-RO" dirty="0" smtClean="0"/>
              <a:t>Top farmacii lant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Nr. Farmacii</c:v>
                </c:pt>
              </c:strCache>
            </c:strRef>
          </c:tx>
          <c:spPr>
            <a:solidFill>
              <a:srgbClr val="92D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o-RO" smtClean="0"/>
                      <a:t>&gt;</a:t>
                    </a:r>
                    <a:r>
                      <a:rPr lang="en-US" smtClean="0"/>
                      <a:t>400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o-RO" smtClean="0"/>
                      <a:t>&gt;</a:t>
                    </a:r>
                    <a:r>
                      <a:rPr lang="en-US" smtClean="0"/>
                      <a:t>214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o-RO" smtClean="0"/>
                      <a:t>&gt;</a:t>
                    </a:r>
                    <a:r>
                      <a:rPr lang="en-US" smtClean="0"/>
                      <a:t>150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o-RO" smtClean="0"/>
                      <a:t>&gt;</a:t>
                    </a:r>
                    <a:r>
                      <a:rPr lang="en-US" smtClean="0"/>
                      <a:t>120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o-RO" smtClean="0"/>
                      <a:t>&gt;</a:t>
                    </a:r>
                    <a:r>
                      <a:rPr lang="en-US" smtClean="0"/>
                      <a:t>100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rebuchet MS" panose="020B0603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CATENA</c:v>
                </c:pt>
                <c:pt idx="1">
                  <c:v>SENSIBLU</c:v>
                </c:pt>
                <c:pt idx="2">
                  <c:v>DONA</c:v>
                </c:pt>
                <c:pt idx="3">
                  <c:v>HELP NET</c:v>
                </c:pt>
                <c:pt idx="4">
                  <c:v>ROPHARMA</c:v>
                </c:pt>
                <c:pt idx="5">
                  <c:v>GEDEON</c:v>
                </c:pt>
                <c:pt idx="6">
                  <c:v>BELLADONNA</c:v>
                </c:pt>
                <c:pt idx="7">
                  <c:v>RETETA</c:v>
                </c:pt>
                <c:pt idx="8">
                  <c:v>CENTROFARM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480</c:v>
                </c:pt>
                <c:pt idx="1">
                  <c:v>400</c:v>
                </c:pt>
                <c:pt idx="2">
                  <c:v>214</c:v>
                </c:pt>
                <c:pt idx="3">
                  <c:v>150</c:v>
                </c:pt>
                <c:pt idx="4">
                  <c:v>125</c:v>
                </c:pt>
                <c:pt idx="5">
                  <c:v>120</c:v>
                </c:pt>
                <c:pt idx="6">
                  <c:v>100</c:v>
                </c:pt>
                <c:pt idx="7">
                  <c:v>80</c:v>
                </c:pt>
                <c:pt idx="8">
                  <c:v>54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3900544"/>
        <c:axId val="115095168"/>
      </c:barChart>
      <c:catAx>
        <c:axId val="113900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rebuchet MS" panose="020B0603020202020204" pitchFamily="34" charset="0"/>
              </a:defRPr>
            </a:pPr>
            <a:endParaRPr lang="en-US"/>
          </a:p>
        </c:txPr>
        <c:crossAx val="115095168"/>
        <c:crosses val="autoZero"/>
        <c:auto val="1"/>
        <c:lblAlgn val="ctr"/>
        <c:lblOffset val="100"/>
        <c:noMultiLvlLbl val="0"/>
      </c:catAx>
      <c:valAx>
        <c:axId val="1150951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39005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>
              <a:latin typeface="Trebuchet MS" panose="020B0603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E9C7F-1AC4-42B0-AF59-48C799D25FD0}" type="datetimeFigureOut">
              <a:rPr lang="ro-RO" smtClean="0"/>
              <a:t>05.06.2014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90269"/>
            <a:ext cx="537972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A6787-ECC2-4CEC-8577-4401B7D1EE6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8760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64BE84-A2E3-4A28-B21B-C53524C323AF}" type="slidenum">
              <a:rPr lang="ro-RO" smtClean="0"/>
              <a:pPr>
                <a:defRPr/>
              </a:pPr>
              <a:t>1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1D9F80">
                  <a:shade val="30000"/>
                  <a:satMod val="115000"/>
                </a:srgbClr>
              </a:gs>
              <a:gs pos="50000">
                <a:srgbClr val="1D9F80">
                  <a:shade val="67500"/>
                  <a:satMod val="115000"/>
                </a:srgbClr>
              </a:gs>
              <a:gs pos="100000">
                <a:srgbClr val="1D9F8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1BF4-024F-4A40-99B5-415758F4CDDD}" type="datetime1">
              <a:rPr lang="ro-RO" smtClean="0"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41786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23B2-D42B-4DAB-8544-4AAD894D0CF0}" type="datetime1">
              <a:rPr lang="ro-RO" smtClean="0"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9957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15C6-6303-4FD3-9A84-9CC204D0B3BE}" type="datetime1">
              <a:rPr lang="ro-RO" smtClean="0"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6020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1D9F80">
                  <a:shade val="30000"/>
                  <a:satMod val="115000"/>
                </a:srgbClr>
              </a:gs>
              <a:gs pos="50000">
                <a:srgbClr val="1D9F80">
                  <a:shade val="67500"/>
                  <a:satMod val="115000"/>
                </a:srgbClr>
              </a:gs>
              <a:gs pos="100000">
                <a:srgbClr val="1D9F8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6E3-1DF9-4D77-82A0-5249862D2683}" type="datetime1">
              <a:rPr lang="ro-RO" smtClean="0"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F5D6F3-01A7-48F4-97DC-D3F9EE482DA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44820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1D9F80">
                  <a:shade val="30000"/>
                  <a:satMod val="115000"/>
                </a:srgbClr>
              </a:gs>
              <a:gs pos="50000">
                <a:srgbClr val="1D9F80">
                  <a:shade val="67500"/>
                  <a:satMod val="115000"/>
                </a:srgbClr>
              </a:gs>
              <a:gs pos="100000">
                <a:srgbClr val="1D9F8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6218-1631-46C8-99B3-C79B27216CA8}" type="datetime1">
              <a:rPr lang="ro-RO" smtClean="0"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84975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FF6E-06C6-4FC4-8EA4-1366E8B1D835}" type="datetime1">
              <a:rPr lang="ro-RO" smtClean="0"/>
              <a:t>05.06.2014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12688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6E9D-3AB3-4E1B-A048-380F196C91BE}" type="datetime1">
              <a:rPr lang="ro-RO" smtClean="0"/>
              <a:t>05.06.2014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7065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C370-6ABA-41CE-A305-1F9E2BF806D2}" type="datetime1">
              <a:rPr lang="ro-RO" smtClean="0"/>
              <a:t>05.06.2014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04843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3607-8F05-46AE-BF49-4412A050BEDE}" type="datetime1">
              <a:rPr lang="ro-RO" smtClean="0"/>
              <a:t>05.06.2014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39975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31EA-06D2-41E2-B0F6-51141063892A}" type="datetime1">
              <a:rPr lang="ro-RO" smtClean="0"/>
              <a:t>05.06.2014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29004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1416C-0B45-4ACB-BF90-54A924C67E70}" type="datetime1">
              <a:rPr lang="ro-RO" smtClean="0"/>
              <a:t>05.06.2014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118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DE77-2953-4FCA-8013-4EDC64C955AF}" type="datetime1">
              <a:rPr lang="ro-RO" smtClean="0"/>
              <a:t>05.06.2014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5D6F3-01A7-48F4-97DC-D3F9EE482DA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4002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hyperlink" Target="http://www.vivat-familia.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atinica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519"/>
            <a:ext cx="9144000" cy="647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 flip="none" rotWithShape="1">
            <a:gsLst>
              <a:gs pos="0">
                <a:srgbClr val="1D9F80">
                  <a:shade val="30000"/>
                  <a:satMod val="115000"/>
                </a:srgbClr>
              </a:gs>
              <a:gs pos="50000">
                <a:srgbClr val="1D9F80">
                  <a:shade val="67500"/>
                  <a:satMod val="115000"/>
                </a:srgbClr>
              </a:gs>
              <a:gs pos="100000">
                <a:srgbClr val="1D9F8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9019" y="5229200"/>
            <a:ext cx="712804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4400" b="1" dirty="0" smtClean="0">
                <a:solidFill>
                  <a:srgbClr val="339966"/>
                </a:solidFill>
                <a:latin typeface="Trebuchet MS" pitchFamily="34" charset="0"/>
              </a:rPr>
              <a:t>Farmexpert</a:t>
            </a:r>
            <a:r>
              <a:rPr lang="ro-RO" b="1" dirty="0" smtClean="0">
                <a:latin typeface="Trebuchet MS" pitchFamily="34" charset="0"/>
              </a:rPr>
              <a:t> </a:t>
            </a:r>
            <a:endParaRPr lang="en-US" sz="2400" b="1" dirty="0" smtClean="0">
              <a:latin typeface="Trebuchet MS" pitchFamily="34" charset="0"/>
            </a:endParaRPr>
          </a:p>
          <a:p>
            <a:r>
              <a:rPr lang="en-US" sz="2800" b="1" dirty="0" err="1" smtClean="0">
                <a:ln w="1905"/>
                <a:solidFill>
                  <a:srgbClr val="3399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</a:rPr>
              <a:t>Partener</a:t>
            </a:r>
            <a:r>
              <a:rPr lang="en-US" sz="2800" b="1" dirty="0" smtClean="0">
                <a:ln w="1905"/>
                <a:solidFill>
                  <a:srgbClr val="3399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3399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</a:rPr>
              <a:t>pentru</a:t>
            </a:r>
            <a:r>
              <a:rPr lang="en-US" sz="2800" b="1" dirty="0" smtClean="0">
                <a:ln w="1905"/>
                <a:solidFill>
                  <a:srgbClr val="3399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3399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</a:rPr>
              <a:t>farmaciile</a:t>
            </a:r>
            <a:r>
              <a:rPr lang="en-US" sz="2800" b="1" dirty="0" smtClean="0">
                <a:ln w="1905"/>
                <a:solidFill>
                  <a:srgbClr val="3399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3399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</a:rPr>
              <a:t>independente</a:t>
            </a:r>
            <a:endParaRPr lang="ro-RO" sz="2800" b="1" dirty="0">
              <a:solidFill>
                <a:srgbClr val="339966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5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341784"/>
            <a:ext cx="7128792" cy="1143000"/>
          </a:xfrm>
        </p:spPr>
        <p:txBody>
          <a:bodyPr>
            <a:normAutofit/>
          </a:bodyPr>
          <a:lstStyle/>
          <a:p>
            <a:pPr algn="l"/>
            <a:r>
              <a:rPr lang="ro-RO" sz="3200" b="1" dirty="0" smtClean="0">
                <a:latin typeface="Trebuchet MS" panose="020B0603020202020204" pitchFamily="34" charset="0"/>
              </a:rPr>
              <a:t>Vivat in cifre</a:t>
            </a:r>
            <a:endParaRPr lang="ro-RO" sz="3200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849291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o-RO" sz="1600" dirty="0" smtClean="0">
                <a:latin typeface="Trebuchet MS" panose="020B0603020202020204" pitchFamily="34" charset="0"/>
              </a:rPr>
              <a:t>Peste 800 de farmacii independente participante in program, la nivel national;</a:t>
            </a:r>
          </a:p>
          <a:p>
            <a:pPr algn="just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o-RO" sz="1600" dirty="0" smtClean="0">
                <a:latin typeface="Trebuchet MS" panose="020B0603020202020204" pitchFamily="34" charset="0"/>
              </a:rPr>
              <a:t>Peste 150 de branduri diferite prezente in campaniile deja derulate;</a:t>
            </a:r>
          </a:p>
          <a:p>
            <a:pPr algn="just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o-RO" sz="1600" dirty="0" smtClean="0">
                <a:latin typeface="Trebuchet MS" panose="020B0603020202020204" pitchFamily="34" charset="0"/>
              </a:rPr>
              <a:t>Vizibilitatea brandului prin intermediul presei locale;</a:t>
            </a:r>
          </a:p>
          <a:p>
            <a:pPr algn="just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o-RO" sz="1600" dirty="0" smtClean="0">
                <a:latin typeface="Trebuchet MS" panose="020B0603020202020204" pitchFamily="34" charset="0"/>
              </a:rPr>
              <a:t>Campanie radio si TV;</a:t>
            </a:r>
          </a:p>
          <a:p>
            <a:pPr algn="just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o-RO" sz="1600" dirty="0" smtClean="0">
                <a:latin typeface="Trebuchet MS" panose="020B0603020202020204" pitchFamily="34" charset="0"/>
              </a:rPr>
              <a:t>Website dedicat cu cele mai noi informatii de sanatate ce atrage peste 80.000 de utilizatori in </a:t>
            </a:r>
            <a:r>
              <a:rPr lang="ro-RO" sz="1600" dirty="0">
                <a:latin typeface="Trebuchet MS" panose="020B0603020202020204" pitchFamily="34" charset="0"/>
              </a:rPr>
              <a:t>fiecare campanie - </a:t>
            </a:r>
            <a:r>
              <a:rPr lang="ro-RO" sz="1600" dirty="0" smtClean="0">
                <a:latin typeface="Trebuchet MS" panose="020B0603020202020204" pitchFamily="34" charset="0"/>
                <a:hlinkClick r:id="rId2"/>
              </a:rPr>
              <a:t>www.vivat-familia.ro</a:t>
            </a:r>
            <a:r>
              <a:rPr lang="ro-RO" sz="1600" dirty="0" smtClean="0">
                <a:latin typeface="Trebuchet MS" panose="020B0603020202020204" pitchFamily="34" charset="0"/>
              </a:rPr>
              <a:t>;</a:t>
            </a:r>
          </a:p>
          <a:p>
            <a:pPr algn="just">
              <a:lnSpc>
                <a:spcPct val="200000"/>
              </a:lnSpc>
            </a:pPr>
            <a:endParaRPr lang="ro-RO" sz="1600" dirty="0" smtClean="0">
              <a:latin typeface="Trebuchet MS" panose="020B0603020202020204" pitchFamily="34" charset="0"/>
            </a:endParaRPr>
          </a:p>
          <a:p>
            <a:pPr algn="just">
              <a:lnSpc>
                <a:spcPct val="200000"/>
              </a:lnSpc>
            </a:pPr>
            <a:endParaRPr lang="ro-RO" sz="1600" dirty="0">
              <a:latin typeface="Trebuchet MS" panose="020B0603020202020204" pitchFamily="34" charset="0"/>
            </a:endParaRPr>
          </a:p>
        </p:txBody>
      </p:sp>
      <p:pic>
        <p:nvPicPr>
          <p:cNvPr id="5" name="Picture 3" descr="Z:\Logo-uri\logo farmexpert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06256"/>
            <a:ext cx="1686801" cy="238336"/>
          </a:xfrm>
          <a:prstGeom prst="rect">
            <a:avLst/>
          </a:prstGeom>
          <a:noFill/>
        </p:spPr>
      </p:pic>
      <p:pic>
        <p:nvPicPr>
          <p:cNvPr id="6" name="Picture 2" descr="C:\Users\ldumitrache\AppData\Local\Microsoft\Windows\Temporary Internet Files\Content.Outlook\ESA3BI3O\Logo Vivat FIN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" y="74494"/>
            <a:ext cx="1473232" cy="166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48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pPr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4919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861448" cy="1143000"/>
          </a:xfrm>
        </p:spPr>
        <p:txBody>
          <a:bodyPr>
            <a:normAutofit/>
          </a:bodyPr>
          <a:lstStyle/>
          <a:p>
            <a:pPr algn="l"/>
            <a:r>
              <a:rPr lang="ro-RO" sz="3200" b="1" dirty="0" smtClean="0">
                <a:latin typeface="Trebuchet MS" panose="020B0603020202020204" pitchFamily="34" charset="0"/>
              </a:rPr>
              <a:t>Avantajele programului Vivat</a:t>
            </a:r>
            <a:endParaRPr lang="ro-RO" sz="3200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363272" cy="4525963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o-RO" sz="1800" dirty="0" smtClean="0">
                <a:latin typeface="Trebuchet MS" panose="020B0603020202020204" pitchFamily="34" charset="0"/>
              </a:rPr>
              <a:t>Servicii integrate de comunicare si promovare oferite farmaciilor independete: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o-RO" sz="1800" dirty="0" smtClean="0">
                <a:latin typeface="Trebuchet MS" panose="020B0603020202020204" pitchFamily="34" charset="0"/>
              </a:rPr>
              <a:t>promovare online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o-RO" sz="1800" dirty="0" smtClean="0">
                <a:latin typeface="Trebuchet MS" panose="020B0603020202020204" pitchFamily="34" charset="0"/>
              </a:rPr>
              <a:t>promovare in presa scrisa, TV si Radio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o-RO" sz="1800" dirty="0" smtClean="0">
                <a:latin typeface="Trebuchet MS" panose="020B0603020202020204" pitchFamily="34" charset="0"/>
              </a:rPr>
              <a:t>evenimente de promovare</a:t>
            </a:r>
          </a:p>
          <a:p>
            <a:pPr lvl="1" algn="just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o-RO" sz="1800" dirty="0" smtClean="0">
                <a:latin typeface="Trebuchet MS" panose="020B0603020202020204" pitchFamily="34" charset="0"/>
              </a:rPr>
              <a:t>mecanisme de atragere a clientilor in farmacii si fidelizarea acestora.</a:t>
            </a:r>
          </a:p>
          <a:p>
            <a:pPr marL="0" indent="0" algn="just">
              <a:buNone/>
            </a:pPr>
            <a:endParaRPr lang="ro-RO" sz="1800" dirty="0" smtClean="0">
              <a:latin typeface="Trebuchet MS" panose="020B0603020202020204" pitchFamily="34" charset="0"/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o-RO" sz="1800" dirty="0" smtClean="0">
                <a:latin typeface="Trebuchet MS" panose="020B0603020202020204" pitchFamily="34" charset="0"/>
              </a:rPr>
              <a:t>Putere de negociere insemnata cu producatorii.</a:t>
            </a:r>
          </a:p>
        </p:txBody>
      </p:sp>
      <p:pic>
        <p:nvPicPr>
          <p:cNvPr id="5" name="Picture 3" descr="Z:\Logo-uri\logo farmexpert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06256"/>
            <a:ext cx="1686801" cy="238336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108875" y="4960237"/>
            <a:ext cx="8886230" cy="1277075"/>
            <a:chOff x="0" y="5040848"/>
            <a:chExt cx="9144000" cy="117739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" name="Rectangle 6"/>
            <p:cNvSpPr/>
            <p:nvPr/>
          </p:nvSpPr>
          <p:spPr>
            <a:xfrm>
              <a:off x="0" y="5040848"/>
              <a:ext cx="9144000" cy="117739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99202" y="5445224"/>
              <a:ext cx="630440" cy="3121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o-RO" sz="1600" b="1" dirty="0" smtClean="0">
                  <a:solidFill>
                    <a:srgbClr val="FFC000"/>
                  </a:solidFill>
                  <a:latin typeface="Trebuchet MS" panose="020B0603020202020204" pitchFamily="34" charset="0"/>
                </a:rPr>
                <a:t>Unic</a:t>
              </a:r>
              <a:endParaRPr lang="ro-RO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170137" y="5464294"/>
              <a:ext cx="2143033" cy="3121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o-RO" sz="1600" b="1" dirty="0" smtClean="0">
                  <a:solidFill>
                    <a:srgbClr val="FFC000"/>
                  </a:solidFill>
                  <a:latin typeface="Trebuchet MS" panose="020B0603020202020204" pitchFamily="34" charset="0"/>
                </a:rPr>
                <a:t>Acoperire nationala</a:t>
              </a:r>
              <a:endParaRPr lang="ro-RO" sz="1600" b="1" dirty="0">
                <a:solidFill>
                  <a:srgbClr val="FFC00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460" y="5464294"/>
              <a:ext cx="1567358" cy="3121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o-RO" sz="1600" b="1" dirty="0" smtClean="0">
                  <a:solidFill>
                    <a:srgbClr val="FFC000"/>
                  </a:solidFill>
                  <a:latin typeface="Trebuchet MS" panose="020B0603020202020204" pitchFamily="34" charset="0"/>
                </a:rPr>
                <a:t>KIT-ul perfect</a:t>
              </a:r>
              <a:endParaRPr lang="ro-RO" sz="1600" b="1" dirty="0">
                <a:solidFill>
                  <a:srgbClr val="FFC00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259461" y="5364505"/>
              <a:ext cx="2503176" cy="5391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o-RO" sz="1600" b="1" dirty="0" smtClean="0">
                  <a:solidFill>
                    <a:srgbClr val="FFC000"/>
                  </a:solidFill>
                  <a:latin typeface="Trebuchet MS" panose="020B0603020202020204" pitchFamily="34" charset="0"/>
                </a:rPr>
                <a:t>Focus pe calitatea implementarii</a:t>
              </a:r>
              <a:endParaRPr lang="ro-RO" sz="16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812360" y="5487615"/>
              <a:ext cx="1260550" cy="3121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o-RO" sz="1600" b="1" dirty="0" smtClean="0">
                  <a:solidFill>
                    <a:srgbClr val="FFC000"/>
                  </a:solidFill>
                  <a:latin typeface="Trebuchet MS" panose="020B0603020202020204" pitchFamily="34" charset="0"/>
                </a:rPr>
                <a:t>Promovare</a:t>
              </a:r>
              <a:endParaRPr lang="ro-RO" sz="1600" dirty="0"/>
            </a:p>
          </p:txBody>
        </p:sp>
      </p:grpSp>
      <p:pic>
        <p:nvPicPr>
          <p:cNvPr id="14" name="Picture 2" descr="C:\Users\ldumitrache\AppData\Local\Microsoft\Windows\Temporary Internet Files\Content.Outlook\ESA3BI3O\Logo Vivat FI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" y="74494"/>
            <a:ext cx="1473232" cy="166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60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tinica.FXPB\Desktop\logo farmexpert corel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31" y="2492896"/>
            <a:ext cx="7030137" cy="10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75856" y="3789040"/>
            <a:ext cx="2496196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o-RO" sz="3600" b="1" dirty="0" smtClean="0">
                <a:ln>
                  <a:prstDash val="solid"/>
                </a:ln>
                <a:solidFill>
                  <a:srgbClr val="00737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rebuchet MS" pitchFamily="34" charset="0"/>
                <a:cs typeface="Calibri" pitchFamily="34" charset="0"/>
              </a:rPr>
              <a:t>Multumim!</a:t>
            </a:r>
            <a:endParaRPr lang="ro-RO" sz="3600" b="1" dirty="0">
              <a:ln>
                <a:prstDash val="solid"/>
              </a:ln>
              <a:solidFill>
                <a:srgbClr val="00737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rebuchet MS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5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5760"/>
            <a:ext cx="8280920" cy="1143000"/>
          </a:xfrm>
        </p:spPr>
        <p:txBody>
          <a:bodyPr>
            <a:normAutofit/>
          </a:bodyPr>
          <a:lstStyle/>
          <a:p>
            <a:pPr algn="l"/>
            <a:r>
              <a:rPr lang="ro-RO" sz="32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Evolutie numar farmacii – </a:t>
            </a:r>
            <a:r>
              <a:rPr lang="ro-RO" sz="2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clienti Farmexpert</a:t>
            </a:r>
            <a:endParaRPr lang="ro-RO" sz="28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5976"/>
              </p:ext>
            </p:extLst>
          </p:nvPr>
        </p:nvGraphicFramePr>
        <p:xfrm>
          <a:off x="930216" y="1628800"/>
          <a:ext cx="729349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 descr="Z:\Logo-uri\logo farmexpert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06256"/>
            <a:ext cx="1686801" cy="23833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5896952"/>
            <a:ext cx="7230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Clientii Farmexpert sunt in majoritate covarsitoare farmaciile independente.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96716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4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o-RO" sz="3200" b="1" dirty="0" smtClean="0">
                <a:latin typeface="Trebuchet MS" panose="020B0603020202020204" pitchFamily="34" charset="0"/>
              </a:rPr>
              <a:t>Top farmacii lant</a:t>
            </a:r>
            <a:endParaRPr lang="ro-RO" sz="3200" b="1" dirty="0">
              <a:latin typeface="Trebuchet MS" panose="020B0603020202020204" pitchFamily="34" charset="0"/>
            </a:endParaRPr>
          </a:p>
        </p:txBody>
      </p:sp>
      <p:pic>
        <p:nvPicPr>
          <p:cNvPr id="5" name="Picture 3" descr="Z:\Logo-uri\logo farmexpert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06256"/>
            <a:ext cx="1686801" cy="238336"/>
          </a:xfrm>
          <a:prstGeom prst="rect">
            <a:avLst/>
          </a:prstGeom>
          <a:noFill/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43632"/>
              </p:ext>
            </p:extLst>
          </p:nvPr>
        </p:nvGraphicFramePr>
        <p:xfrm>
          <a:off x="1259632" y="1628800"/>
          <a:ext cx="648072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11960" y="5574431"/>
            <a:ext cx="4099199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Font typeface="Wingdings"/>
              <a:buChar char="Ø"/>
            </a:pPr>
            <a:r>
              <a:rPr lang="ro-RO" sz="2400" dirty="0" smtClean="0">
                <a:latin typeface="Trebuchet MS" panose="020B0603020202020204" pitchFamily="34" charset="0"/>
              </a:rPr>
              <a:t>1.700 de farmacii lant</a:t>
            </a:r>
            <a:endParaRPr lang="en-US" sz="2400" dirty="0" smtClean="0">
              <a:latin typeface="Trebuchet MS" panose="020B0603020202020204" pitchFamily="34" charset="0"/>
            </a:endParaRPr>
          </a:p>
          <a:p>
            <a:pPr marL="342900" indent="-342900">
              <a:buFont typeface="Wingdings"/>
              <a:buChar char="Ø"/>
            </a:pPr>
            <a:r>
              <a:rPr lang="en-US" sz="2400" dirty="0" err="1" smtClean="0">
                <a:latin typeface="Trebuchet MS" panose="020B0603020202020204" pitchFamily="34" charset="0"/>
              </a:rPr>
              <a:t>Cresterea</a:t>
            </a:r>
            <a:r>
              <a:rPr lang="en-US" sz="2400" dirty="0" smtClean="0">
                <a:latin typeface="Trebuchet MS" panose="020B0603020202020204" pitchFamily="34" charset="0"/>
              </a:rPr>
              <a:t> </a:t>
            </a:r>
            <a:r>
              <a:rPr lang="en-US" sz="2400" dirty="0" err="1" smtClean="0">
                <a:latin typeface="Trebuchet MS" panose="020B0603020202020204" pitchFamily="34" charset="0"/>
              </a:rPr>
              <a:t>anuala</a:t>
            </a:r>
            <a:r>
              <a:rPr lang="en-US" sz="2400" dirty="0" smtClean="0">
                <a:latin typeface="Trebuchet MS" panose="020B0603020202020204" pitchFamily="34" charset="0"/>
              </a:rPr>
              <a:t> 10%-20%</a:t>
            </a:r>
            <a:endParaRPr lang="ro-RO" sz="2400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26" y="6309320"/>
            <a:ext cx="3413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1100" dirty="0" smtClean="0">
                <a:latin typeface="Trebuchet MS" panose="020B0603020202020204" pitchFamily="34" charset="0"/>
              </a:rPr>
              <a:t>Sursa: Zf Corporate, site</a:t>
            </a:r>
            <a:r>
              <a:rPr lang="en-US" sz="1100" dirty="0" smtClean="0">
                <a:latin typeface="Trebuchet MS" panose="020B0603020202020204" pitchFamily="34" charset="0"/>
              </a:rPr>
              <a:t>-</a:t>
            </a:r>
            <a:r>
              <a:rPr lang="en-US" sz="1100" dirty="0" err="1" smtClean="0">
                <a:latin typeface="Trebuchet MS" panose="020B0603020202020204" pitchFamily="34" charset="0"/>
              </a:rPr>
              <a:t>uri</a:t>
            </a:r>
            <a:r>
              <a:rPr lang="ro-RO" sz="1100" dirty="0" smtClean="0">
                <a:latin typeface="Trebuchet MS" panose="020B0603020202020204" pitchFamily="34" charset="0"/>
              </a:rPr>
              <a:t> oficial</a:t>
            </a:r>
            <a:r>
              <a:rPr lang="en-US" sz="1100" dirty="0" smtClean="0">
                <a:latin typeface="Trebuchet MS" panose="020B0603020202020204" pitchFamily="34" charset="0"/>
              </a:rPr>
              <a:t>e</a:t>
            </a:r>
            <a:r>
              <a:rPr lang="ro-RO" sz="1100" dirty="0" smtClean="0">
                <a:latin typeface="Trebuchet MS" panose="020B0603020202020204" pitchFamily="34" charset="0"/>
              </a:rPr>
              <a:t> lant farmacie </a:t>
            </a:r>
            <a:endParaRPr lang="ro-RO" sz="11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3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257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dumitrache\AppData\Local\Microsoft\Windows\Temporary Internet Files\Content.Outlook\ESA3BI3O\Logo Vivat 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79239"/>
            <a:ext cx="2952328" cy="333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o-RO" sz="3200" b="1" dirty="0" smtClean="0">
                <a:latin typeface="Trebuchet MS" panose="020B0603020202020204" pitchFamily="34" charset="0"/>
              </a:rPr>
              <a:t>Programul Vivat</a:t>
            </a:r>
            <a:endParaRPr lang="ro-RO" sz="3200" b="1" dirty="0">
              <a:latin typeface="Trebuchet MS" panose="020B0603020202020204" pitchFamily="34" charset="0"/>
            </a:endParaRPr>
          </a:p>
        </p:txBody>
      </p:sp>
      <p:pic>
        <p:nvPicPr>
          <p:cNvPr id="5" name="Picture 3" descr="Z:\Logo-uri\logo farmexpert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06256"/>
            <a:ext cx="1686801" cy="23833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275856" y="2566141"/>
            <a:ext cx="5544616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o-RO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anose="020B0603020202020204" pitchFamily="34" charset="0"/>
              </a:rPr>
              <a:t>Singurul concept </a:t>
            </a:r>
            <a:r>
              <a:rPr lang="ro-RO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anose="020B0603020202020204" pitchFamily="34" charset="0"/>
              </a:rPr>
              <a:t>unitar de </a:t>
            </a:r>
            <a:r>
              <a:rPr lang="ro-RO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anose="020B0603020202020204" pitchFamily="34" charset="0"/>
              </a:rPr>
              <a:t>marketing </a:t>
            </a:r>
            <a:r>
              <a:rPr lang="ro-RO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anose="020B0603020202020204" pitchFamily="34" charset="0"/>
              </a:rPr>
              <a:t>destinat </a:t>
            </a:r>
            <a:r>
              <a:rPr lang="ro-RO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anose="020B0603020202020204" pitchFamily="34" charset="0"/>
              </a:rPr>
              <a:t>farmaciilor </a:t>
            </a:r>
            <a:r>
              <a:rPr lang="ro-RO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anose="020B0603020202020204" pitchFamily="34" charset="0"/>
              </a:rPr>
              <a:t>independente!</a:t>
            </a:r>
            <a:endParaRPr lang="ro-RO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533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pPr/>
              <a:t>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003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40" y="1628800"/>
            <a:ext cx="858964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o-RO" sz="1800" dirty="0" smtClean="0">
              <a:latin typeface="Trebuchet MS" panose="020B0603020202020204" pitchFamily="34" charset="0"/>
            </a:endParaRPr>
          </a:p>
          <a:p>
            <a:pPr marL="0" indent="0" algn="just">
              <a:buNone/>
            </a:pPr>
            <a:r>
              <a:rPr lang="ro-RO" sz="1800" dirty="0" smtClean="0">
                <a:latin typeface="Trebuchet MS" panose="020B0603020202020204" pitchFamily="34" charset="0"/>
              </a:rPr>
              <a:t>Primele campanii Vivat au demonstrat ca piata farmaciilor independente din Romania avea nevoie de o campanie de marketing integrata. Vivat a dovedit ca este solutia de promovare si diferentiere de care acestea aveau nevoie.</a:t>
            </a:r>
          </a:p>
          <a:p>
            <a:pPr marL="0" indent="0" algn="just">
              <a:buNone/>
            </a:pPr>
            <a:endParaRPr lang="ro-RO" sz="1800" dirty="0" smtClean="0">
              <a:latin typeface="Trebuchet MS" panose="020B0603020202020204" pitchFamily="34" charset="0"/>
            </a:endParaRPr>
          </a:p>
        </p:txBody>
      </p:sp>
      <p:pic>
        <p:nvPicPr>
          <p:cNvPr id="6" name="Picture 3" descr="Z:\Logo-uri\logo farmexpert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06256"/>
            <a:ext cx="1686801" cy="238336"/>
          </a:xfrm>
          <a:prstGeom prst="rect">
            <a:avLst/>
          </a:prstGeom>
          <a:noFill/>
        </p:spPr>
      </p:pic>
      <p:grpSp>
        <p:nvGrpSpPr>
          <p:cNvPr id="7" name="Group 6"/>
          <p:cNvGrpSpPr/>
          <p:nvPr/>
        </p:nvGrpSpPr>
        <p:grpSpPr>
          <a:xfrm>
            <a:off x="107504" y="3356992"/>
            <a:ext cx="8887601" cy="3096344"/>
            <a:chOff x="179512" y="3706793"/>
            <a:chExt cx="8332782" cy="2786034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1045" y="3717032"/>
              <a:ext cx="1134811" cy="151216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4956476"/>
              <a:ext cx="1134811" cy="1512167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60232" y="3742311"/>
              <a:ext cx="1123324" cy="149686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9878" y="3706793"/>
              <a:ext cx="1123324" cy="149686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4048" y="4956475"/>
              <a:ext cx="1134811" cy="151216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512" y="3725907"/>
              <a:ext cx="1134811" cy="1512167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584" y="4980660"/>
              <a:ext cx="1134811" cy="1512167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0458" y="5011275"/>
              <a:ext cx="1111836" cy="1481552"/>
            </a:xfrm>
            <a:prstGeom prst="rect">
              <a:avLst/>
            </a:prstGeom>
          </p:spPr>
        </p:pic>
      </p:grpSp>
      <p:pic>
        <p:nvPicPr>
          <p:cNvPr id="16" name="Picture 2" descr="C:\Users\ldumitrache\AppData\Local\Microsoft\Windows\Temporary Internet Files\Content.Outlook\ESA3BI3O\Logo Vivat FINAL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" y="74494"/>
            <a:ext cx="1473232" cy="166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75656" y="119675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dirty="0">
                <a:latin typeface="Trebuchet MS" panose="020B0603020202020204" pitchFamily="34" charset="0"/>
              </a:rPr>
              <a:t>VIVAT este un program ce cuprinde 8 campanii sezoniere de promovare a produselor fara prescriptie medicala.</a:t>
            </a:r>
          </a:p>
        </p:txBody>
      </p:sp>
    </p:spTree>
    <p:extLst>
      <p:ext uri="{BB962C8B-B14F-4D97-AF65-F5344CB8AC3E}">
        <p14:creationId xmlns:p14="http://schemas.microsoft.com/office/powerpoint/2010/main" val="153912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D6F3-01A7-48F4-97DC-D3F9EE482DAE}" type="slidenum">
              <a:rPr lang="ro-RO" smtClean="0"/>
              <a:pPr/>
              <a:t>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5092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245</Words>
  <Application>Microsoft Office PowerPoint</Application>
  <PresentationFormat>On-screen Show (4:3)</PresentationFormat>
  <Paragraphs>44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Evolutie numar farmacii – clienti Farmexpert</vt:lpstr>
      <vt:lpstr>PowerPoint Presentation</vt:lpstr>
      <vt:lpstr>Top farmacii lant</vt:lpstr>
      <vt:lpstr>PowerPoint Presentation</vt:lpstr>
      <vt:lpstr>Programul Vivat</vt:lpstr>
      <vt:lpstr>PowerPoint Presentation</vt:lpstr>
      <vt:lpstr>PowerPoint Presentation</vt:lpstr>
      <vt:lpstr>PowerPoint Presentation</vt:lpstr>
      <vt:lpstr>Vivat in cifre</vt:lpstr>
      <vt:lpstr>PowerPoint Presentation</vt:lpstr>
      <vt:lpstr>Avantajele programului Vivat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Alina Pene</dc:creator>
  <cp:lastModifiedBy>Iulian Trandafir</cp:lastModifiedBy>
  <cp:revision>79</cp:revision>
  <cp:lastPrinted>2014-06-05T10:59:41Z</cp:lastPrinted>
  <dcterms:created xsi:type="dcterms:W3CDTF">2014-05-21T07:10:24Z</dcterms:created>
  <dcterms:modified xsi:type="dcterms:W3CDTF">2014-06-05T11:09:16Z</dcterms:modified>
</cp:coreProperties>
</file>